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87" autoAdjust="0"/>
    <p:restoredTop sz="92367" autoAdjust="0"/>
  </p:normalViewPr>
  <p:slideViewPr>
    <p:cSldViewPr snapToObjects="1">
      <p:cViewPr>
        <p:scale>
          <a:sx n="75" d="100"/>
          <a:sy n="75" d="100"/>
        </p:scale>
        <p:origin x="-42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42BE45-72E5-F347-B6CE-B04AE9DC2DB9}" type="datetimeFigureOut">
              <a:rPr lang="en-US" smtClean="0"/>
              <a:pPr/>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34160-2790-D048-8780-E8628F9343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42BE45-72E5-F347-B6CE-B04AE9DC2DB9}" type="datetimeFigureOut">
              <a:rPr lang="en-US" smtClean="0"/>
              <a:pPr/>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34160-2790-D048-8780-E8628F9343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42BE45-72E5-F347-B6CE-B04AE9DC2DB9}" type="datetimeFigureOut">
              <a:rPr lang="en-US" smtClean="0"/>
              <a:pPr/>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34160-2790-D048-8780-E8628F9343C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42BE45-72E5-F347-B6CE-B04AE9DC2DB9}" type="datetimeFigureOut">
              <a:rPr lang="en-US" smtClean="0"/>
              <a:pPr/>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34160-2790-D048-8780-E8628F9343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42BE45-72E5-F347-B6CE-B04AE9DC2DB9}" type="datetimeFigureOut">
              <a:rPr lang="en-US" smtClean="0"/>
              <a:pPr/>
              <a:t>9/3/2015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234160-2790-D048-8780-E8628F9343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42BE45-72E5-F347-B6CE-B04AE9DC2DB9}" type="datetimeFigureOut">
              <a:rPr lang="en-US" smtClean="0"/>
              <a:pPr/>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234160-2790-D048-8780-E8628F9343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42BE45-72E5-F347-B6CE-B04AE9DC2DB9}" type="datetimeFigureOut">
              <a:rPr lang="en-US" smtClean="0"/>
              <a:pPr/>
              <a:t>9/3/2015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234160-2790-D048-8780-E8628F9343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42BE45-72E5-F347-B6CE-B04AE9DC2DB9}" type="datetimeFigureOut">
              <a:rPr lang="en-US" smtClean="0"/>
              <a:pPr/>
              <a:t>9/3/2015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234160-2790-D048-8780-E8628F9343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42BE45-72E5-F347-B6CE-B04AE9DC2DB9}" type="datetimeFigureOut">
              <a:rPr lang="en-US" smtClean="0"/>
              <a:pPr/>
              <a:t>9/3/2015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234160-2790-D048-8780-E8628F9343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42BE45-72E5-F347-B6CE-B04AE9DC2DB9}" type="datetimeFigureOut">
              <a:rPr lang="en-US" smtClean="0"/>
              <a:pPr/>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234160-2790-D048-8780-E8628F9343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42BE45-72E5-F347-B6CE-B04AE9DC2DB9}" type="datetimeFigureOut">
              <a:rPr lang="en-US" smtClean="0"/>
              <a:pPr/>
              <a:t>9/3/2015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234160-2790-D048-8780-E8628F9343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42BE45-72E5-F347-B6CE-B04AE9DC2DB9}" type="datetimeFigureOut">
              <a:rPr lang="en-US" smtClean="0"/>
              <a:pPr/>
              <a:t>9/3/2015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234160-2790-D048-8780-E8628F9343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 Id="rId9" Type="http://schemas.openxmlformats.org/officeDocument/2006/relationships/hyperlink" Target="http://mrsburchscience.weebly.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a:picLocks noChangeAspect="1"/>
          </p:cNvPicPr>
          <p:nvPr/>
        </p:nvPicPr>
        <p:blipFill>
          <a:blip r:embed="rId2"/>
          <a:srcRect l="1207" t="4429" r="3057" b="6937"/>
          <a:stretch>
            <a:fillRect/>
          </a:stretch>
        </p:blipFill>
        <p:spPr>
          <a:xfrm>
            <a:off x="2383232" y="3200400"/>
            <a:ext cx="3560368" cy="1342705"/>
          </a:xfrm>
          <a:prstGeom prst="rect">
            <a:avLst/>
          </a:prstGeom>
        </p:spPr>
      </p:pic>
      <p:pic>
        <p:nvPicPr>
          <p:cNvPr id="35" name="Picture 3"/>
          <p:cNvPicPr>
            <a:picLocks noChangeAspect="1" noChangeArrowheads="1"/>
          </p:cNvPicPr>
          <p:nvPr/>
        </p:nvPicPr>
        <p:blipFill>
          <a:blip r:embed="rId3"/>
          <a:srcRect/>
          <a:stretch>
            <a:fillRect/>
          </a:stretch>
        </p:blipFill>
        <p:spPr bwMode="auto">
          <a:xfrm rot="5400000">
            <a:off x="5880544" y="3644455"/>
            <a:ext cx="2183512" cy="4191001"/>
          </a:xfrm>
          <a:prstGeom prst="rect">
            <a:avLst/>
          </a:prstGeom>
          <a:noFill/>
          <a:ln w="9525">
            <a:noFill/>
            <a:miter lim="800000"/>
            <a:headEnd/>
            <a:tailEnd/>
          </a:ln>
          <a:effectLst/>
        </p:spPr>
      </p:pic>
      <p:pic>
        <p:nvPicPr>
          <p:cNvPr id="34" name="Picture 2"/>
          <p:cNvPicPr>
            <a:picLocks noChangeAspect="1" noChangeArrowheads="1"/>
          </p:cNvPicPr>
          <p:nvPr/>
        </p:nvPicPr>
        <p:blipFill>
          <a:blip r:embed="rId4"/>
          <a:srcRect/>
          <a:stretch>
            <a:fillRect/>
          </a:stretch>
        </p:blipFill>
        <p:spPr bwMode="auto">
          <a:xfrm rot="5400000">
            <a:off x="1291478" y="3398790"/>
            <a:ext cx="2183509" cy="4682334"/>
          </a:xfrm>
          <a:prstGeom prst="rect">
            <a:avLst/>
          </a:prstGeom>
          <a:noFill/>
          <a:ln w="9525">
            <a:noFill/>
            <a:miter lim="800000"/>
            <a:headEnd/>
            <a:tailEnd/>
          </a:ln>
          <a:effectLst/>
        </p:spPr>
      </p:pic>
      <p:pic>
        <p:nvPicPr>
          <p:cNvPr id="3074" name="Picture 2"/>
          <p:cNvPicPr>
            <a:picLocks noChangeAspect="1" noChangeArrowheads="1"/>
          </p:cNvPicPr>
          <p:nvPr/>
        </p:nvPicPr>
        <p:blipFill>
          <a:blip r:embed="rId4"/>
          <a:srcRect/>
          <a:stretch>
            <a:fillRect/>
          </a:stretch>
        </p:blipFill>
        <p:spPr bwMode="auto">
          <a:xfrm rot="5400000">
            <a:off x="6794946" y="-748854"/>
            <a:ext cx="1421508" cy="31242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rot="10800000">
            <a:off x="3428996" y="68338"/>
            <a:ext cx="2388999" cy="3103167"/>
          </a:xfrm>
          <a:prstGeom prst="rect">
            <a:avLst/>
          </a:prstGeom>
          <a:noFill/>
          <a:ln w="9525">
            <a:noFill/>
            <a:miter lim="800000"/>
            <a:headEnd/>
            <a:tailEnd/>
          </a:ln>
          <a:effectLst/>
        </p:spPr>
      </p:pic>
      <p:sp>
        <p:nvSpPr>
          <p:cNvPr id="4" name="TextBox 3"/>
          <p:cNvSpPr txBox="1"/>
          <p:nvPr/>
        </p:nvSpPr>
        <p:spPr>
          <a:xfrm>
            <a:off x="2480469" y="3315676"/>
            <a:ext cx="3283936" cy="584775"/>
          </a:xfrm>
          <a:prstGeom prst="rect">
            <a:avLst/>
          </a:prstGeom>
          <a:noFill/>
        </p:spPr>
        <p:txBody>
          <a:bodyPr wrap="square" rtlCol="0">
            <a:spAutoFit/>
          </a:bodyPr>
          <a:lstStyle/>
          <a:p>
            <a:pPr algn="ctr"/>
            <a:r>
              <a:rPr lang="en-US" sz="3200" dirty="0" smtClean="0">
                <a:latin typeface="Universal College draft_DEMO"/>
                <a:cs typeface="Universal College draft_DEMO"/>
              </a:rPr>
              <a:t>Physical Science</a:t>
            </a:r>
          </a:p>
        </p:txBody>
      </p:sp>
      <p:sp>
        <p:nvSpPr>
          <p:cNvPr id="7" name="Rectangle 6"/>
          <p:cNvSpPr/>
          <p:nvPr/>
        </p:nvSpPr>
        <p:spPr>
          <a:xfrm>
            <a:off x="2480467" y="3746471"/>
            <a:ext cx="3463131" cy="707886"/>
          </a:xfrm>
          <a:prstGeom prst="rect">
            <a:avLst/>
          </a:prstGeom>
        </p:spPr>
        <p:txBody>
          <a:bodyPr wrap="square">
            <a:spAutoFit/>
          </a:bodyPr>
          <a:lstStyle/>
          <a:p>
            <a:pPr algn="ctr"/>
            <a:r>
              <a:rPr lang="en-US" sz="2000" dirty="0" smtClean="0">
                <a:latin typeface="Covered By Your Grace"/>
                <a:cs typeface="Covered By Your Grace"/>
              </a:rPr>
              <a:t>Mrs. Burch </a:t>
            </a:r>
            <a:endParaRPr lang="en-US" sz="2000" dirty="0">
              <a:latin typeface="Covered By Your Grace"/>
              <a:cs typeface="Covered By Your Grace"/>
            </a:endParaRPr>
          </a:p>
          <a:p>
            <a:pPr algn="ctr"/>
            <a:r>
              <a:rPr lang="en-US" sz="2000" dirty="0" smtClean="0">
                <a:latin typeface="Covered By Your Grace"/>
                <a:cs typeface="Covered By Your Grace"/>
              </a:rPr>
              <a:t>tmburch@caddoschools.org</a:t>
            </a:r>
          </a:p>
        </p:txBody>
      </p:sp>
      <p:sp>
        <p:nvSpPr>
          <p:cNvPr id="16" name="Rounded Rectangle 15"/>
          <p:cNvSpPr/>
          <p:nvPr/>
        </p:nvSpPr>
        <p:spPr>
          <a:xfrm>
            <a:off x="5943600" y="1676400"/>
            <a:ext cx="3048000" cy="2819400"/>
          </a:xfrm>
          <a:prstGeom prst="roundRect">
            <a:avLst>
              <a:gd name="adj" fmla="val 12602"/>
            </a:avLst>
          </a:prstGeom>
          <a:noFill/>
          <a:ln w="47625">
            <a:solidFill>
              <a:schemeClr val="tx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9" name="Picture 7"/>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86500" y="1676400"/>
            <a:ext cx="2438399" cy="1219360"/>
          </a:xfrm>
          <a:prstGeom prst="rect">
            <a:avLst/>
          </a:prstGeom>
          <a:noFill/>
          <a:ln w="9525">
            <a:noFill/>
            <a:miter lim="800000"/>
            <a:headEnd/>
            <a:tailEnd/>
          </a:ln>
          <a:effectLst/>
        </p:spPr>
      </p:pic>
      <p:sp>
        <p:nvSpPr>
          <p:cNvPr id="22" name="Rectangle 21"/>
          <p:cNvSpPr/>
          <p:nvPr/>
        </p:nvSpPr>
        <p:spPr>
          <a:xfrm>
            <a:off x="6961954" y="213081"/>
            <a:ext cx="2057400" cy="1200329"/>
          </a:xfrm>
          <a:prstGeom prst="rect">
            <a:avLst/>
          </a:prstGeom>
        </p:spPr>
        <p:txBody>
          <a:bodyPr wrap="square">
            <a:spAutoFit/>
          </a:bodyPr>
          <a:lstStyle/>
          <a:p>
            <a:r>
              <a:rPr lang="en-US" sz="1200" b="1" dirty="0" smtClean="0">
                <a:solidFill>
                  <a:srgbClr val="000000"/>
                </a:solidFill>
                <a:latin typeface="BellGothicStd-Bold"/>
              </a:rPr>
              <a:t>We will be using the McGraw-Hill Physical Science textbook. Digital copies of the textbook can be placed on your child’s flash drive.</a:t>
            </a:r>
            <a:endParaRPr lang="en-US" sz="1200" dirty="0"/>
          </a:p>
        </p:txBody>
      </p:sp>
      <p:sp>
        <p:nvSpPr>
          <p:cNvPr id="24" name="Rectangle 23"/>
          <p:cNvSpPr/>
          <p:nvPr/>
        </p:nvSpPr>
        <p:spPr>
          <a:xfrm>
            <a:off x="1295404" y="2340509"/>
            <a:ext cx="2057396" cy="784830"/>
          </a:xfrm>
          <a:prstGeom prst="rect">
            <a:avLst/>
          </a:prstGeom>
        </p:spPr>
        <p:txBody>
          <a:bodyPr wrap="square">
            <a:spAutoFit/>
          </a:bodyPr>
          <a:lstStyle/>
          <a:p>
            <a:pPr>
              <a:buFont typeface="Arial"/>
              <a:buChar char="•"/>
            </a:pPr>
            <a:r>
              <a:rPr lang="en-US" sz="1200" dirty="0" smtClean="0">
                <a:latin typeface="Bell Gothic Std Bold"/>
                <a:cs typeface="Bell Gothic Std Bold"/>
              </a:rPr>
              <a:t> </a:t>
            </a:r>
            <a:r>
              <a:rPr lang="en-US" sz="1050" dirty="0" smtClean="0">
                <a:latin typeface="Bell Gothic Std Bold"/>
                <a:cs typeface="Bell Gothic Std Bold"/>
              </a:rPr>
              <a:t>2 </a:t>
            </a:r>
            <a:r>
              <a:rPr lang="en-US" sz="1050" b="1" dirty="0" smtClean="0">
                <a:latin typeface="Bell Gothic Std Bold"/>
                <a:cs typeface="Bell Gothic Std Bold"/>
              </a:rPr>
              <a:t>composition notebooks</a:t>
            </a:r>
            <a:endParaRPr lang="en-US" sz="1050" b="1" dirty="0" smtClean="0">
              <a:latin typeface="Bell Gothic Std Bold"/>
              <a:cs typeface="Bell Gothic Std Bold"/>
            </a:endParaRPr>
          </a:p>
          <a:p>
            <a:pPr>
              <a:buFont typeface="Arial"/>
              <a:buChar char="•"/>
            </a:pPr>
            <a:r>
              <a:rPr lang="en-US" sz="1050" b="1" dirty="0" smtClean="0">
                <a:latin typeface="Bell Gothic Std Bold"/>
                <a:cs typeface="Bell Gothic Std Bold"/>
              </a:rPr>
              <a:t> </a:t>
            </a:r>
            <a:r>
              <a:rPr lang="en-US" sz="1050" b="1" dirty="0" smtClean="0">
                <a:latin typeface="Bell Gothic Std Bold"/>
                <a:cs typeface="Bell Gothic Std Bold"/>
              </a:rPr>
              <a:t>2 pocket </a:t>
            </a:r>
            <a:r>
              <a:rPr lang="en-US" sz="1050" b="1" dirty="0" smtClean="0">
                <a:latin typeface="Bell Gothic Std Bold"/>
                <a:cs typeface="Bell Gothic Std Bold"/>
              </a:rPr>
              <a:t>folder with brads</a:t>
            </a:r>
          </a:p>
          <a:p>
            <a:pPr>
              <a:buFont typeface="Arial"/>
              <a:buChar char="•"/>
            </a:pPr>
            <a:r>
              <a:rPr lang="en-US" sz="1050" b="1" dirty="0" smtClean="0">
                <a:latin typeface="Bell Gothic Std Bold"/>
                <a:cs typeface="Bell Gothic Std Bold"/>
              </a:rPr>
              <a:t> </a:t>
            </a:r>
            <a:r>
              <a:rPr lang="en-US" sz="1050" b="1" dirty="0" err="1" smtClean="0">
                <a:latin typeface="Bell Gothic Std Bold"/>
                <a:cs typeface="Bell Gothic Std Bold"/>
              </a:rPr>
              <a:t>flashdrive</a:t>
            </a:r>
            <a:endParaRPr lang="en-US" sz="1050" b="1" dirty="0" smtClean="0">
              <a:latin typeface="Bell Gothic Std Bold"/>
              <a:cs typeface="Bell Gothic Std Bold"/>
            </a:endParaRPr>
          </a:p>
          <a:p>
            <a:pPr>
              <a:buFont typeface="Arial"/>
              <a:buChar char="•"/>
            </a:pPr>
            <a:r>
              <a:rPr lang="en-US" sz="1050" b="1" dirty="0" smtClean="0">
                <a:latin typeface="Bell Gothic Std Bold"/>
                <a:cs typeface="Bell Gothic Std Bold"/>
              </a:rPr>
              <a:t> </a:t>
            </a:r>
            <a:r>
              <a:rPr lang="en-US" sz="1050" b="1" dirty="0" err="1" smtClean="0">
                <a:latin typeface="Bell Gothic Std Bold"/>
                <a:cs typeface="Bell Gothic Std Bold"/>
              </a:rPr>
              <a:t>earbuds</a:t>
            </a:r>
            <a:endParaRPr lang="en-US" sz="1050" b="1" dirty="0">
              <a:latin typeface="Bell Gothic Std Bold"/>
              <a:cs typeface="Bell Gothic Std Bold"/>
            </a:endParaRPr>
          </a:p>
        </p:txBody>
      </p:sp>
      <p:grpSp>
        <p:nvGrpSpPr>
          <p:cNvPr id="32" name="Group 31"/>
          <p:cNvGrpSpPr/>
          <p:nvPr/>
        </p:nvGrpSpPr>
        <p:grpSpPr>
          <a:xfrm>
            <a:off x="224783" y="4768095"/>
            <a:ext cx="4398712" cy="1791010"/>
            <a:chOff x="72383" y="4961452"/>
            <a:chExt cx="4398712" cy="1791010"/>
          </a:xfrm>
        </p:grpSpPr>
        <p:sp>
          <p:nvSpPr>
            <p:cNvPr id="28" name="Rectangle 27"/>
            <p:cNvSpPr/>
            <p:nvPr/>
          </p:nvSpPr>
          <p:spPr>
            <a:xfrm>
              <a:off x="1507756" y="5367467"/>
              <a:ext cx="2963339" cy="1384995"/>
            </a:xfrm>
            <a:prstGeom prst="rect">
              <a:avLst/>
            </a:prstGeom>
          </p:spPr>
          <p:txBody>
            <a:bodyPr wrap="square">
              <a:spAutoFit/>
            </a:bodyPr>
            <a:lstStyle/>
            <a:p>
              <a:r>
                <a:rPr lang="en-US" sz="1200" b="1" dirty="0" smtClean="0">
                  <a:solidFill>
                    <a:srgbClr val="000000"/>
                  </a:solidFill>
                  <a:latin typeface="BellGothicStd-Bold"/>
                </a:rPr>
                <a:t>Homework will be posted on the class </a:t>
              </a:r>
            </a:p>
            <a:p>
              <a:r>
                <a:rPr lang="en-US" sz="1200" b="1" dirty="0" smtClean="0">
                  <a:solidFill>
                    <a:srgbClr val="000000"/>
                  </a:solidFill>
                  <a:latin typeface="BellGothicStd-Bold"/>
                </a:rPr>
                <a:t>Edmodo</a:t>
              </a:r>
              <a:r>
                <a:rPr lang="en-US" sz="1200" b="1" dirty="0">
                  <a:solidFill>
                    <a:srgbClr val="000000"/>
                  </a:solidFill>
                  <a:latin typeface="BellGothicStd-Bold"/>
                </a:rPr>
                <a:t> </a:t>
              </a:r>
              <a:r>
                <a:rPr lang="en-US" sz="1200" b="1" dirty="0" smtClean="0">
                  <a:solidFill>
                    <a:srgbClr val="000000"/>
                  </a:solidFill>
                  <a:latin typeface="BellGothicStd-Bold"/>
                </a:rPr>
                <a:t>site </a:t>
              </a:r>
              <a:r>
                <a:rPr lang="en-US" sz="1200" b="1" dirty="0" smtClean="0">
                  <a:solidFill>
                    <a:srgbClr val="000000"/>
                  </a:solidFill>
                  <a:latin typeface="BellGothicStd-Bold"/>
                </a:rPr>
                <a:t>and sent via Remind101 daily. </a:t>
              </a:r>
            </a:p>
            <a:p>
              <a:r>
                <a:rPr lang="en-US" sz="1200" b="1" dirty="0" smtClean="0">
                  <a:solidFill>
                    <a:srgbClr val="000000"/>
                  </a:solidFill>
                  <a:latin typeface="Symbol"/>
                </a:rPr>
                <a:t>•</a:t>
              </a:r>
              <a:r>
                <a:rPr lang="en-US" sz="1200" b="1" dirty="0" smtClean="0">
                  <a:solidFill>
                    <a:srgbClr val="000000"/>
                  </a:solidFill>
                  <a:latin typeface="BellGothicStd-Bold"/>
                </a:rPr>
                <a:t>Homework will be given frequently. </a:t>
              </a:r>
            </a:p>
            <a:p>
              <a:r>
                <a:rPr lang="en-US" sz="1200" b="1" dirty="0" smtClean="0">
                  <a:solidFill>
                    <a:srgbClr val="000000"/>
                  </a:solidFill>
                  <a:latin typeface="Symbol"/>
                </a:rPr>
                <a:t>•</a:t>
              </a:r>
              <a:r>
                <a:rPr lang="en-US" sz="1200" b="1" dirty="0" smtClean="0">
                  <a:solidFill>
                    <a:srgbClr val="000000"/>
                  </a:solidFill>
                  <a:latin typeface="BellGothicStd-Bold"/>
                </a:rPr>
                <a:t>Late homework will </a:t>
              </a:r>
              <a:r>
                <a:rPr lang="en-US" sz="1200" b="1" u="sng" dirty="0" smtClean="0">
                  <a:solidFill>
                    <a:srgbClr val="000000"/>
                  </a:solidFill>
                  <a:latin typeface="BellGothicStd-Bold"/>
                </a:rPr>
                <a:t>not</a:t>
              </a:r>
              <a:r>
                <a:rPr lang="en-US" sz="1200" b="1" dirty="0" smtClean="0">
                  <a:solidFill>
                    <a:srgbClr val="000000"/>
                  </a:solidFill>
                  <a:latin typeface="BellGothicStd-Bold"/>
                </a:rPr>
                <a:t> be accepted.</a:t>
              </a:r>
            </a:p>
            <a:p>
              <a:r>
                <a:rPr lang="en-US" sz="1200" b="1" dirty="0" smtClean="0">
                  <a:solidFill>
                    <a:srgbClr val="000000"/>
                  </a:solidFill>
                  <a:latin typeface="Symbol"/>
                </a:rPr>
                <a:t>•</a:t>
              </a:r>
              <a:r>
                <a:rPr lang="en-US" sz="1200" b="1" dirty="0" smtClean="0">
                  <a:solidFill>
                    <a:srgbClr val="000000"/>
                  </a:solidFill>
                  <a:latin typeface="BellGothicStd-Bold"/>
                </a:rPr>
                <a:t>Perfect homework = 2pt grade bonus.</a:t>
              </a:r>
              <a:endParaRPr lang="en-US" sz="1200" dirty="0"/>
            </a:p>
          </p:txBody>
        </p:sp>
        <p:pic>
          <p:nvPicPr>
            <p:cNvPr id="3082" name="Picture 10"/>
            <p:cNvPicPr>
              <a:picLocks noChangeAspect="1" noChangeArrowheads="1"/>
            </p:cNvPicPr>
            <p:nvPr/>
          </p:nvPicPr>
          <p:blipFill>
            <a:blip r:embed="rId6"/>
            <a:srcRect/>
            <a:stretch>
              <a:fillRect/>
            </a:stretch>
          </p:blipFill>
          <p:spPr bwMode="auto">
            <a:xfrm>
              <a:off x="72383" y="5124798"/>
              <a:ext cx="1424206" cy="1627664"/>
            </a:xfrm>
            <a:prstGeom prst="rect">
              <a:avLst/>
            </a:prstGeom>
            <a:noFill/>
            <a:ln w="9525">
              <a:noFill/>
              <a:miter lim="800000"/>
              <a:headEnd/>
              <a:tailEnd/>
            </a:ln>
            <a:effectLst/>
          </p:spPr>
        </p:pic>
        <p:sp>
          <p:nvSpPr>
            <p:cNvPr id="31" name="TextBox 30"/>
            <p:cNvSpPr txBox="1"/>
            <p:nvPr/>
          </p:nvSpPr>
          <p:spPr>
            <a:xfrm>
              <a:off x="1589822" y="4961452"/>
              <a:ext cx="1992853" cy="492443"/>
            </a:xfrm>
            <a:prstGeom prst="rect">
              <a:avLst/>
            </a:prstGeom>
            <a:noFill/>
          </p:spPr>
          <p:txBody>
            <a:bodyPr wrap="none" rtlCol="0">
              <a:spAutoFit/>
            </a:bodyPr>
            <a:lstStyle/>
            <a:p>
              <a:r>
                <a:rPr lang="en-US" sz="2600" dirty="0" smtClean="0">
                  <a:latin typeface="Covered By Your Grace"/>
                  <a:cs typeface="Covered By Your Grace"/>
                </a:rPr>
                <a:t>Homework Policy</a:t>
              </a:r>
              <a:endParaRPr lang="en-US" sz="2600" dirty="0">
                <a:latin typeface="Covered By Your Grace"/>
                <a:cs typeface="Covered By Your Grace"/>
              </a:endParaRPr>
            </a:p>
          </p:txBody>
        </p:sp>
      </p:grpSp>
      <p:sp>
        <p:nvSpPr>
          <p:cNvPr id="33" name="TextBox 32"/>
          <p:cNvSpPr txBox="1"/>
          <p:nvPr/>
        </p:nvSpPr>
        <p:spPr>
          <a:xfrm>
            <a:off x="5029200" y="4841557"/>
            <a:ext cx="3886200" cy="492443"/>
          </a:xfrm>
          <a:prstGeom prst="rect">
            <a:avLst/>
          </a:prstGeom>
          <a:noFill/>
        </p:spPr>
        <p:txBody>
          <a:bodyPr wrap="square" rtlCol="0">
            <a:spAutoFit/>
          </a:bodyPr>
          <a:lstStyle/>
          <a:p>
            <a:pPr algn="ctr"/>
            <a:r>
              <a:rPr lang="en-US" sz="2600" dirty="0" smtClean="0">
                <a:latin typeface="Covered By Your Grace"/>
                <a:cs typeface="Covered By Your Grace"/>
              </a:rPr>
              <a:t>Extra Help</a:t>
            </a:r>
            <a:endParaRPr lang="en-US" sz="2600" dirty="0">
              <a:latin typeface="Covered By Your Grace"/>
              <a:cs typeface="Covered By Your Grace"/>
            </a:endParaRPr>
          </a:p>
        </p:txBody>
      </p:sp>
      <p:sp>
        <p:nvSpPr>
          <p:cNvPr id="36" name="Rectangle 35"/>
          <p:cNvSpPr/>
          <p:nvPr/>
        </p:nvSpPr>
        <p:spPr>
          <a:xfrm>
            <a:off x="5084708" y="5260538"/>
            <a:ext cx="3754492" cy="1292662"/>
          </a:xfrm>
          <a:prstGeom prst="rect">
            <a:avLst/>
          </a:prstGeom>
        </p:spPr>
        <p:txBody>
          <a:bodyPr wrap="square">
            <a:spAutoFit/>
          </a:bodyPr>
          <a:lstStyle/>
          <a:p>
            <a:pPr algn="ctr"/>
            <a:r>
              <a:rPr lang="en-US" sz="1300" b="1" dirty="0" smtClean="0">
                <a:solidFill>
                  <a:srgbClr val="000000"/>
                </a:solidFill>
                <a:latin typeface="BellGothicStd-Bold"/>
              </a:rPr>
              <a:t>If a student is having trouble they should speak with the teacher as soon as possible. The teacher will work with the student to schedule time for extra help. Extra help is available before and after school but parent-teacher contact is necessary to ensure that transportation is available.</a:t>
            </a:r>
            <a:endParaRPr lang="en-US" sz="1300" dirty="0"/>
          </a:p>
        </p:txBody>
      </p:sp>
      <p:sp>
        <p:nvSpPr>
          <p:cNvPr id="39" name="TextBox 38"/>
          <p:cNvSpPr txBox="1"/>
          <p:nvPr/>
        </p:nvSpPr>
        <p:spPr>
          <a:xfrm>
            <a:off x="172662" y="2362200"/>
            <a:ext cx="1528448" cy="892552"/>
          </a:xfrm>
          <a:prstGeom prst="rect">
            <a:avLst/>
          </a:prstGeom>
          <a:noFill/>
        </p:spPr>
        <p:txBody>
          <a:bodyPr wrap="square" rtlCol="0">
            <a:spAutoFit/>
          </a:bodyPr>
          <a:lstStyle/>
          <a:p>
            <a:r>
              <a:rPr lang="en-US" sz="2600" b="1" dirty="0" smtClean="0">
                <a:latin typeface="Covered By Your Grace"/>
                <a:cs typeface="Covered By Your Grace"/>
              </a:rPr>
              <a:t>Supply </a:t>
            </a:r>
            <a:r>
              <a:rPr lang="en-US" sz="2600" b="1" dirty="0" smtClean="0">
                <a:latin typeface="Covered By Your Grace"/>
                <a:cs typeface="Covered By Your Grace"/>
              </a:rPr>
              <a:t>    </a:t>
            </a:r>
            <a:endParaRPr lang="en-US" sz="2600" b="1" dirty="0" smtClean="0">
              <a:latin typeface="Covered By Your Grace"/>
              <a:cs typeface="Covered By Your Grace"/>
            </a:endParaRPr>
          </a:p>
          <a:p>
            <a:r>
              <a:rPr lang="en-US" sz="2600" b="1" dirty="0" smtClean="0">
                <a:latin typeface="Covered By Your Grace"/>
                <a:cs typeface="Covered By Your Grace"/>
              </a:rPr>
              <a:t>  List</a:t>
            </a:r>
            <a:endParaRPr lang="en-US" sz="2600" b="1" dirty="0">
              <a:latin typeface="Covered By Your Grace"/>
              <a:cs typeface="Covered By Your Grace"/>
            </a:endParaRPr>
          </a:p>
        </p:txBody>
      </p:sp>
      <p:sp>
        <p:nvSpPr>
          <p:cNvPr id="40" name="Rounded Rectangle 39"/>
          <p:cNvSpPr/>
          <p:nvPr/>
        </p:nvSpPr>
        <p:spPr>
          <a:xfrm>
            <a:off x="131644" y="2286000"/>
            <a:ext cx="3144956" cy="885506"/>
          </a:xfrm>
          <a:prstGeom prst="roundRect">
            <a:avLst>
              <a:gd name="adj" fmla="val 12602"/>
            </a:avLst>
          </a:prstGeom>
          <a:noFill/>
          <a:ln w="31750" cap="sq">
            <a:solidFill>
              <a:schemeClr val="tx1"/>
            </a:solidFill>
            <a:prstDash val="sysDot"/>
            <a:roun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8" name="Picture 47" descr="Simple Rules.jpg"/>
          <p:cNvPicPr>
            <a:picLocks noChangeAspect="1"/>
          </p:cNvPicPr>
          <p:nvPr/>
        </p:nvPicPr>
        <p:blipFill>
          <a:blip r:embed="rId7"/>
          <a:stretch>
            <a:fillRect/>
          </a:stretch>
        </p:blipFill>
        <p:spPr>
          <a:xfrm>
            <a:off x="76200" y="76200"/>
            <a:ext cx="3276600" cy="2076273"/>
          </a:xfrm>
          <a:prstGeom prst="rect">
            <a:avLst/>
          </a:prstGeom>
        </p:spPr>
      </p:pic>
      <p:pic>
        <p:nvPicPr>
          <p:cNvPr id="54" name="Picture 3"/>
          <p:cNvPicPr>
            <a:picLocks noChangeAspect="1" noChangeArrowheads="1"/>
          </p:cNvPicPr>
          <p:nvPr/>
        </p:nvPicPr>
        <p:blipFill>
          <a:blip r:embed="rId3"/>
          <a:srcRect/>
          <a:stretch>
            <a:fillRect/>
          </a:stretch>
        </p:blipFill>
        <p:spPr bwMode="auto">
          <a:xfrm rot="5400000">
            <a:off x="604367" y="2785272"/>
            <a:ext cx="1222032" cy="2293633"/>
          </a:xfrm>
          <a:prstGeom prst="rect">
            <a:avLst/>
          </a:prstGeom>
          <a:noFill/>
          <a:ln w="9525">
            <a:noFill/>
            <a:miter lim="800000"/>
            <a:headEnd/>
            <a:tailEnd/>
          </a:ln>
          <a:effectLst/>
        </p:spPr>
      </p:pic>
      <p:sp>
        <p:nvSpPr>
          <p:cNvPr id="55" name="TextBox 54"/>
          <p:cNvSpPr txBox="1"/>
          <p:nvPr/>
        </p:nvSpPr>
        <p:spPr>
          <a:xfrm>
            <a:off x="89374" y="3393013"/>
            <a:ext cx="2230556" cy="707886"/>
          </a:xfrm>
          <a:prstGeom prst="rect">
            <a:avLst/>
          </a:prstGeom>
          <a:noFill/>
        </p:spPr>
        <p:txBody>
          <a:bodyPr wrap="square" rtlCol="0">
            <a:spAutoFit/>
          </a:bodyPr>
          <a:lstStyle/>
          <a:p>
            <a:pPr algn="ctr"/>
            <a:r>
              <a:rPr lang="en-US" sz="2000" dirty="0" smtClean="0">
                <a:latin typeface="Covered By Your Grace"/>
                <a:cs typeface="Covered By Your Grace"/>
              </a:rPr>
              <a:t>Donnie </a:t>
            </a:r>
            <a:r>
              <a:rPr lang="en-US" sz="2000" dirty="0" err="1" smtClean="0">
                <a:latin typeface="Covered By Your Grace"/>
                <a:cs typeface="Covered By Your Grace"/>
              </a:rPr>
              <a:t>Bickham</a:t>
            </a:r>
            <a:endParaRPr lang="en-US" sz="2000" dirty="0" smtClean="0">
              <a:latin typeface="Covered By Your Grace"/>
              <a:cs typeface="Covered By Your Grace"/>
            </a:endParaRPr>
          </a:p>
          <a:p>
            <a:pPr algn="ctr"/>
            <a:r>
              <a:rPr lang="en-US" sz="2000" dirty="0" smtClean="0">
                <a:latin typeface="Covered By Your Grace"/>
                <a:cs typeface="Covered By Your Grace"/>
              </a:rPr>
              <a:t>Middle School</a:t>
            </a:r>
          </a:p>
        </p:txBody>
      </p:sp>
      <p:sp>
        <p:nvSpPr>
          <p:cNvPr id="58" name="Rectangle 57"/>
          <p:cNvSpPr/>
          <p:nvPr/>
        </p:nvSpPr>
        <p:spPr>
          <a:xfrm>
            <a:off x="89374" y="4100899"/>
            <a:ext cx="2286000" cy="276999"/>
          </a:xfrm>
          <a:prstGeom prst="rect">
            <a:avLst/>
          </a:prstGeom>
        </p:spPr>
        <p:txBody>
          <a:bodyPr wrap="square">
            <a:spAutoFit/>
          </a:bodyPr>
          <a:lstStyle/>
          <a:p>
            <a:pPr algn="ctr"/>
            <a:r>
              <a:rPr lang="en-US" sz="1200" b="1" dirty="0" smtClean="0">
                <a:latin typeface="Bell Gothic Std Bold"/>
                <a:cs typeface="Bell Gothic Std Bold"/>
              </a:rPr>
              <a:t>(318)929-4106</a:t>
            </a:r>
            <a:endParaRPr lang="en-US" sz="1200" b="1" dirty="0">
              <a:latin typeface="Bell Gothic Std Bold"/>
              <a:cs typeface="Bell Gothic Std Bold"/>
            </a:endParaRPr>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26128" y="324353"/>
            <a:ext cx="834854" cy="1104576"/>
          </a:xfrm>
          <a:prstGeom prst="rect">
            <a:avLst/>
          </a:prstGeom>
        </p:spPr>
      </p:pic>
      <p:sp>
        <p:nvSpPr>
          <p:cNvPr id="5" name="Rectangle 4"/>
          <p:cNvSpPr/>
          <p:nvPr/>
        </p:nvSpPr>
        <p:spPr>
          <a:xfrm>
            <a:off x="6038827" y="2592400"/>
            <a:ext cx="2889272" cy="2031325"/>
          </a:xfrm>
          <a:prstGeom prst="rect">
            <a:avLst/>
          </a:prstGeom>
        </p:spPr>
        <p:txBody>
          <a:bodyPr wrap="square">
            <a:spAutoFit/>
          </a:bodyPr>
          <a:lstStyle/>
          <a:p>
            <a:r>
              <a:rPr lang="en-US" dirty="0" err="1"/>
              <a:t>ClassDojo</a:t>
            </a:r>
            <a:r>
              <a:rPr lang="en-US" dirty="0"/>
              <a:t> is the easiest way for teachers to encourage students, and share their best moments with </a:t>
            </a:r>
            <a:r>
              <a:rPr lang="en-US" dirty="0" smtClean="0"/>
              <a:t>parents.</a:t>
            </a:r>
          </a:p>
          <a:p>
            <a:pPr algn="ctr"/>
            <a:r>
              <a:rPr lang="en-US" b="1" dirty="0"/>
              <a:t>Any classroom, any device. 100% free.</a:t>
            </a:r>
          </a:p>
          <a:p>
            <a:endParaRPr lang="en-US" dirty="0"/>
          </a:p>
        </p:txBody>
      </p:sp>
      <p:sp>
        <p:nvSpPr>
          <p:cNvPr id="6" name="TextBox 5"/>
          <p:cNvSpPr txBox="1"/>
          <p:nvPr/>
        </p:nvSpPr>
        <p:spPr>
          <a:xfrm>
            <a:off x="3505199" y="324353"/>
            <a:ext cx="2259205" cy="2662267"/>
          </a:xfrm>
          <a:prstGeom prst="rect">
            <a:avLst/>
          </a:prstGeom>
          <a:noFill/>
        </p:spPr>
        <p:txBody>
          <a:bodyPr wrap="square" rtlCol="0">
            <a:spAutoFit/>
          </a:bodyPr>
          <a:lstStyle/>
          <a:p>
            <a:r>
              <a:rPr lang="en-US" sz="1200" dirty="0" smtClean="0"/>
              <a:t>How do I know what’s going on in my child’s class?</a:t>
            </a:r>
          </a:p>
          <a:p>
            <a:pPr marL="228600" indent="-228600">
              <a:buAutoNum type="arabicPeriod"/>
            </a:pPr>
            <a:r>
              <a:rPr lang="en-US" sz="1200" dirty="0" smtClean="0"/>
              <a:t>Agendas are sent out EVERY week through email. These emails include  the topics being discussed, as well as homework and assignments due.</a:t>
            </a:r>
          </a:p>
          <a:p>
            <a:pPr marL="228600" indent="-228600">
              <a:buAutoNum type="arabicPeriod"/>
            </a:pPr>
            <a:r>
              <a:rPr lang="en-US" sz="1200" dirty="0" smtClean="0"/>
              <a:t>Class Dojo</a:t>
            </a:r>
          </a:p>
          <a:p>
            <a:pPr marL="228600" indent="-228600">
              <a:buAutoNum type="arabicPeriod"/>
            </a:pPr>
            <a:r>
              <a:rPr lang="en-US" sz="1200" dirty="0" smtClean="0"/>
              <a:t>Our classroom website at :</a:t>
            </a:r>
          </a:p>
          <a:p>
            <a:r>
              <a:rPr lang="en-US" sz="1200" dirty="0">
                <a:hlinkClick r:id="rId9"/>
              </a:rPr>
              <a:t>http://mrsburchscience.weebly.com</a:t>
            </a:r>
            <a:r>
              <a:rPr lang="en-US" sz="1200" dirty="0" smtClean="0">
                <a:hlinkClick r:id="rId9"/>
              </a:rPr>
              <a:t>/</a:t>
            </a:r>
            <a:endParaRPr lang="en-US" sz="1200" dirty="0" smtClean="0"/>
          </a:p>
          <a:p>
            <a:pPr marL="228600" indent="-228600">
              <a:buAutoNum type="arabicPeriod"/>
            </a:pPr>
            <a:endParaRPr lang="en-US" sz="1200" dirty="0"/>
          </a:p>
          <a:p>
            <a:pPr marL="228600" indent="-228600">
              <a:buAutoNum type="arabicPeriod"/>
            </a:pPr>
            <a:endParaRPr lang="en-US" sz="11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rot="5400000">
            <a:off x="546557" y="1587046"/>
            <a:ext cx="2335888" cy="3276602"/>
          </a:xfrm>
          <a:prstGeom prst="rect">
            <a:avLst/>
          </a:prstGeom>
          <a:noFill/>
          <a:ln w="9525">
            <a:noFill/>
            <a:miter lim="800000"/>
            <a:headEnd/>
            <a:tailEnd/>
          </a:ln>
          <a:effectLst/>
        </p:spPr>
      </p:pic>
      <p:sp>
        <p:nvSpPr>
          <p:cNvPr id="5" name="TextBox 4"/>
          <p:cNvSpPr txBox="1"/>
          <p:nvPr/>
        </p:nvSpPr>
        <p:spPr>
          <a:xfrm>
            <a:off x="1" y="76200"/>
            <a:ext cx="3352800" cy="923330"/>
          </a:xfrm>
          <a:prstGeom prst="rect">
            <a:avLst/>
          </a:prstGeom>
          <a:noFill/>
        </p:spPr>
        <p:txBody>
          <a:bodyPr wrap="square" rtlCol="0">
            <a:spAutoFit/>
          </a:bodyPr>
          <a:lstStyle/>
          <a:p>
            <a:pPr algn="ctr"/>
            <a:r>
              <a:rPr lang="en-US" dirty="0" smtClean="0">
                <a:latin typeface="Covered By Your Grace"/>
                <a:cs typeface="Covered By Your Grace"/>
              </a:rPr>
              <a:t>Physical Science </a:t>
            </a:r>
          </a:p>
          <a:p>
            <a:pPr algn="ctr"/>
            <a:r>
              <a:rPr lang="en-US" dirty="0" smtClean="0">
                <a:latin typeface="Covered By Your Grace"/>
                <a:cs typeface="Covered By Your Grace"/>
              </a:rPr>
              <a:t>Course Guide</a:t>
            </a:r>
          </a:p>
          <a:p>
            <a:pPr algn="ctr"/>
            <a:r>
              <a:rPr lang="en-US" dirty="0" smtClean="0">
                <a:latin typeface="Covered By Your Grace"/>
                <a:cs typeface="Covered By Your Grace"/>
              </a:rPr>
              <a:t>2015-2016</a:t>
            </a:r>
            <a:endParaRPr lang="en-US" dirty="0">
              <a:latin typeface="Covered By Your Grace"/>
              <a:cs typeface="Covered By Your Grace"/>
            </a:endParaRPr>
          </a:p>
        </p:txBody>
      </p:sp>
      <p:sp>
        <p:nvSpPr>
          <p:cNvPr id="7" name="Rectangle 6"/>
          <p:cNvSpPr/>
          <p:nvPr/>
        </p:nvSpPr>
        <p:spPr>
          <a:xfrm>
            <a:off x="152400" y="2514600"/>
            <a:ext cx="3314699" cy="1785104"/>
          </a:xfrm>
          <a:prstGeom prst="rect">
            <a:avLst/>
          </a:prstGeom>
        </p:spPr>
        <p:txBody>
          <a:bodyPr wrap="square">
            <a:spAutoFit/>
          </a:bodyPr>
          <a:lstStyle/>
          <a:p>
            <a:r>
              <a:rPr lang="en-US" sz="1100" dirty="0" smtClean="0">
                <a:latin typeface="Comic Sans MS"/>
                <a:ea typeface="Times New Roman"/>
                <a:cs typeface="Times New Roman"/>
              </a:rPr>
              <a:t>_________________________________</a:t>
            </a:r>
            <a:endParaRPr lang="en-US" sz="1200" dirty="0" smtClean="0">
              <a:latin typeface="Times New Roman"/>
              <a:ea typeface="Times New Roman"/>
              <a:cs typeface="Times New Roman"/>
            </a:endParaRPr>
          </a:p>
          <a:p>
            <a:r>
              <a:rPr lang="en-US" sz="1100" dirty="0" smtClean="0">
                <a:latin typeface="Bell Gothic Std Bold"/>
                <a:ea typeface="Times New Roman"/>
                <a:cs typeface="Times New Roman"/>
              </a:rPr>
              <a:t>Student Name	</a:t>
            </a:r>
          </a:p>
          <a:p>
            <a:endParaRPr lang="en-US" sz="1100" dirty="0" smtClean="0">
              <a:latin typeface="Bell Gothic Std Bold"/>
              <a:ea typeface="Times New Roman"/>
              <a:cs typeface="Times New Roman"/>
            </a:endParaRPr>
          </a:p>
          <a:p>
            <a:endParaRPr lang="en-US" sz="1100" dirty="0" smtClean="0">
              <a:latin typeface="Bell Gothic Std Bold"/>
              <a:ea typeface="Times New Roman"/>
              <a:cs typeface="Times New Roman"/>
            </a:endParaRPr>
          </a:p>
          <a:p>
            <a:r>
              <a:rPr lang="en-US" sz="1100" dirty="0" smtClean="0">
                <a:latin typeface="Comic Sans MS"/>
                <a:ea typeface="Times New Roman"/>
                <a:cs typeface="Times New Roman"/>
              </a:rPr>
              <a:t>_________________________________</a:t>
            </a:r>
            <a:endParaRPr lang="en-US" sz="1200" dirty="0" smtClean="0">
              <a:latin typeface="Times New Roman"/>
              <a:ea typeface="Times New Roman"/>
              <a:cs typeface="Times New Roman"/>
            </a:endParaRPr>
          </a:p>
          <a:p>
            <a:r>
              <a:rPr lang="en-US" sz="1100" dirty="0" smtClean="0">
                <a:latin typeface="Bell Gothic Std Bold"/>
                <a:ea typeface="Times New Roman"/>
                <a:cs typeface="Times New Roman"/>
              </a:rPr>
              <a:t>Student Signature					</a:t>
            </a:r>
            <a:endParaRPr lang="en-US" sz="1200" dirty="0" smtClean="0">
              <a:latin typeface="Times New Roman"/>
              <a:ea typeface="Times New Roman"/>
              <a:cs typeface="Times New Roman"/>
            </a:endParaRPr>
          </a:p>
          <a:p>
            <a:endParaRPr lang="en-US" sz="1100" dirty="0" smtClean="0">
              <a:latin typeface="Bell Gothic Std Bold"/>
              <a:ea typeface="Times New Roman"/>
              <a:cs typeface="Times New Roman"/>
            </a:endParaRPr>
          </a:p>
          <a:p>
            <a:endParaRPr lang="en-US" sz="1100" dirty="0" smtClean="0">
              <a:latin typeface="Bell Gothic Std Bold"/>
              <a:ea typeface="Times New Roman"/>
              <a:cs typeface="Times New Roman"/>
            </a:endParaRPr>
          </a:p>
          <a:p>
            <a:r>
              <a:rPr lang="en-US" sz="1100" dirty="0" smtClean="0">
                <a:latin typeface="Comic Sans MS"/>
                <a:ea typeface="Times New Roman"/>
                <a:cs typeface="Times New Roman"/>
              </a:rPr>
              <a:t>_____________</a:t>
            </a:r>
            <a:endParaRPr lang="en-US" sz="1200" dirty="0" smtClean="0">
              <a:latin typeface="Times New Roman"/>
              <a:ea typeface="Times New Roman"/>
              <a:cs typeface="Times New Roman"/>
            </a:endParaRPr>
          </a:p>
          <a:p>
            <a:r>
              <a:rPr lang="en-US" sz="1100" dirty="0" smtClean="0">
                <a:latin typeface="Bell Gothic Std Bold"/>
                <a:ea typeface="Times New Roman"/>
                <a:cs typeface="Times New Roman"/>
              </a:rPr>
              <a:t>Date						</a:t>
            </a:r>
            <a:endParaRPr lang="en-US" sz="1200" dirty="0">
              <a:latin typeface="Times New Roman"/>
              <a:ea typeface="Times New Roman"/>
              <a:cs typeface="Times New Roman"/>
            </a:endParaRPr>
          </a:p>
        </p:txBody>
      </p:sp>
      <p:sp>
        <p:nvSpPr>
          <p:cNvPr id="8" name="Rounded Rectangle 7"/>
          <p:cNvSpPr/>
          <p:nvPr/>
        </p:nvSpPr>
        <p:spPr>
          <a:xfrm>
            <a:off x="76202" y="1008460"/>
            <a:ext cx="3276600" cy="923836"/>
          </a:xfrm>
          <a:prstGeom prst="roundRect">
            <a:avLst>
              <a:gd name="adj" fmla="val 12602"/>
            </a:avLst>
          </a:prstGeom>
          <a:noFill/>
          <a:ln w="47625">
            <a:solidFill>
              <a:schemeClr val="tx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noChangeArrowheads="1"/>
          </p:cNvPicPr>
          <p:nvPr/>
        </p:nvPicPr>
        <p:blipFill>
          <a:blip r:embed="rId2"/>
          <a:srcRect/>
          <a:stretch>
            <a:fillRect/>
          </a:stretch>
        </p:blipFill>
        <p:spPr bwMode="auto">
          <a:xfrm rot="5400000">
            <a:off x="571504" y="4000496"/>
            <a:ext cx="2285991" cy="3276602"/>
          </a:xfrm>
          <a:prstGeom prst="rect">
            <a:avLst/>
          </a:prstGeom>
          <a:noFill/>
          <a:ln w="9525">
            <a:noFill/>
            <a:miter lim="800000"/>
            <a:headEnd/>
            <a:tailEnd/>
          </a:ln>
          <a:effectLst/>
        </p:spPr>
      </p:pic>
      <p:sp>
        <p:nvSpPr>
          <p:cNvPr id="10" name="Rectangle 9"/>
          <p:cNvSpPr/>
          <p:nvPr/>
        </p:nvSpPr>
        <p:spPr>
          <a:xfrm>
            <a:off x="76197" y="1143000"/>
            <a:ext cx="3276605" cy="523220"/>
          </a:xfrm>
          <a:prstGeom prst="rect">
            <a:avLst/>
          </a:prstGeom>
        </p:spPr>
        <p:txBody>
          <a:bodyPr wrap="square">
            <a:spAutoFit/>
          </a:bodyPr>
          <a:lstStyle/>
          <a:p>
            <a:pPr algn="ctr"/>
            <a:r>
              <a:rPr lang="en-US" sz="1400" dirty="0" smtClean="0">
                <a:latin typeface="Bell Gothic Std Bold"/>
                <a:ea typeface="Times New Roman"/>
                <a:cs typeface="Times New Roman"/>
              </a:rPr>
              <a:t>I have read and understand </a:t>
            </a:r>
            <a:br>
              <a:rPr lang="en-US" sz="1400" dirty="0" smtClean="0">
                <a:latin typeface="Bell Gothic Std Bold"/>
                <a:ea typeface="Times New Roman"/>
                <a:cs typeface="Times New Roman"/>
              </a:rPr>
            </a:br>
            <a:r>
              <a:rPr lang="en-US" sz="1400" dirty="0" smtClean="0">
                <a:latin typeface="Bell Gothic Std Bold"/>
                <a:ea typeface="Times New Roman"/>
                <a:cs typeface="Times New Roman"/>
              </a:rPr>
              <a:t>the course guide.</a:t>
            </a:r>
            <a:r>
              <a:rPr lang="en-US" sz="1400" dirty="0" smtClean="0"/>
              <a:t> </a:t>
            </a:r>
            <a:endParaRPr lang="en-US" sz="1400" dirty="0"/>
          </a:p>
        </p:txBody>
      </p:sp>
      <p:sp>
        <p:nvSpPr>
          <p:cNvPr id="11" name="Rectangle 10"/>
          <p:cNvSpPr/>
          <p:nvPr/>
        </p:nvSpPr>
        <p:spPr>
          <a:xfrm>
            <a:off x="152400" y="4929926"/>
            <a:ext cx="3314699" cy="1785104"/>
          </a:xfrm>
          <a:prstGeom prst="rect">
            <a:avLst/>
          </a:prstGeom>
        </p:spPr>
        <p:txBody>
          <a:bodyPr wrap="square">
            <a:spAutoFit/>
          </a:bodyPr>
          <a:lstStyle/>
          <a:p>
            <a:r>
              <a:rPr lang="en-US" sz="1100" dirty="0" smtClean="0">
                <a:latin typeface="Comic Sans MS"/>
                <a:ea typeface="Times New Roman"/>
                <a:cs typeface="Times New Roman"/>
              </a:rPr>
              <a:t>_________________________________</a:t>
            </a:r>
            <a:endParaRPr lang="en-US" sz="1200" dirty="0" smtClean="0">
              <a:latin typeface="Times New Roman"/>
              <a:ea typeface="Times New Roman"/>
              <a:cs typeface="Times New Roman"/>
            </a:endParaRPr>
          </a:p>
          <a:p>
            <a:r>
              <a:rPr lang="en-US" sz="1100" dirty="0" smtClean="0">
                <a:latin typeface="Bell Gothic Std Bold"/>
                <a:ea typeface="Times New Roman"/>
                <a:cs typeface="Times New Roman"/>
              </a:rPr>
              <a:t>Parent/Guardian Name	</a:t>
            </a:r>
          </a:p>
          <a:p>
            <a:endParaRPr lang="en-US" sz="1100" dirty="0" smtClean="0">
              <a:latin typeface="Bell Gothic Std Bold"/>
              <a:ea typeface="Times New Roman"/>
              <a:cs typeface="Times New Roman"/>
            </a:endParaRPr>
          </a:p>
          <a:p>
            <a:endParaRPr lang="en-US" sz="1100" dirty="0" smtClean="0">
              <a:latin typeface="Bell Gothic Std Bold"/>
              <a:ea typeface="Times New Roman"/>
              <a:cs typeface="Times New Roman"/>
            </a:endParaRPr>
          </a:p>
          <a:p>
            <a:r>
              <a:rPr lang="en-US" sz="1100" dirty="0" smtClean="0">
                <a:latin typeface="Comic Sans MS"/>
                <a:ea typeface="Times New Roman"/>
                <a:cs typeface="Times New Roman"/>
              </a:rPr>
              <a:t>_________________________________</a:t>
            </a:r>
            <a:endParaRPr lang="en-US" sz="1200" dirty="0" smtClean="0">
              <a:latin typeface="Times New Roman"/>
              <a:ea typeface="Times New Roman"/>
              <a:cs typeface="Times New Roman"/>
            </a:endParaRPr>
          </a:p>
          <a:p>
            <a:r>
              <a:rPr lang="en-US" sz="1100" dirty="0" smtClean="0">
                <a:latin typeface="Bell Gothic Std Bold"/>
                <a:ea typeface="Times New Roman"/>
                <a:cs typeface="Times New Roman"/>
              </a:rPr>
              <a:t>Parent/Guardian Signature					</a:t>
            </a:r>
            <a:endParaRPr lang="en-US" sz="1200" dirty="0" smtClean="0">
              <a:latin typeface="Times New Roman"/>
              <a:ea typeface="Times New Roman"/>
              <a:cs typeface="Times New Roman"/>
            </a:endParaRPr>
          </a:p>
          <a:p>
            <a:endParaRPr lang="en-US" sz="1100" dirty="0" smtClean="0">
              <a:latin typeface="Bell Gothic Std Bold"/>
              <a:ea typeface="Times New Roman"/>
              <a:cs typeface="Times New Roman"/>
            </a:endParaRPr>
          </a:p>
          <a:p>
            <a:endParaRPr lang="en-US" sz="1100" dirty="0" smtClean="0">
              <a:latin typeface="Bell Gothic Std Bold"/>
              <a:ea typeface="Times New Roman"/>
              <a:cs typeface="Times New Roman"/>
            </a:endParaRPr>
          </a:p>
          <a:p>
            <a:r>
              <a:rPr lang="en-US" sz="1100" dirty="0" smtClean="0">
                <a:latin typeface="Comic Sans MS"/>
                <a:ea typeface="Times New Roman"/>
                <a:cs typeface="Times New Roman"/>
              </a:rPr>
              <a:t>_____________</a:t>
            </a:r>
            <a:endParaRPr lang="en-US" sz="1200" dirty="0" smtClean="0">
              <a:latin typeface="Times New Roman"/>
              <a:ea typeface="Times New Roman"/>
              <a:cs typeface="Times New Roman"/>
            </a:endParaRPr>
          </a:p>
          <a:p>
            <a:r>
              <a:rPr lang="en-US" sz="1100" dirty="0" smtClean="0">
                <a:latin typeface="Bell Gothic Std Bold"/>
                <a:ea typeface="Times New Roman"/>
                <a:cs typeface="Times New Roman"/>
              </a:rPr>
              <a:t>Date							</a:t>
            </a:r>
            <a:endParaRPr lang="en-US" sz="1200" dirty="0">
              <a:latin typeface="Times New Roman"/>
              <a:ea typeface="Times New Roman"/>
              <a:cs typeface="Times New Roman"/>
            </a:endParaRPr>
          </a:p>
        </p:txBody>
      </p:sp>
      <p:cxnSp>
        <p:nvCxnSpPr>
          <p:cNvPr id="13" name="Straight Connector 12"/>
          <p:cNvCxnSpPr/>
          <p:nvPr/>
        </p:nvCxnSpPr>
        <p:spPr>
          <a:xfrm rot="5400000">
            <a:off x="380205" y="3429000"/>
            <a:ext cx="6858000" cy="1588"/>
          </a:xfrm>
          <a:prstGeom prst="line">
            <a:avLst/>
          </a:prstGeom>
          <a:ln w="6350" cmpd="sng">
            <a:prstDash val="dash"/>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179</TotalTime>
  <Words>239</Words>
  <Application>Microsoft Office PowerPoint</Application>
  <PresentationFormat>On-screen Show (4:3)</PresentationFormat>
  <Paragraphs>52</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end user</dc:creator>
  <cp:lastModifiedBy>BURCH, TARA</cp:lastModifiedBy>
  <cp:revision>26</cp:revision>
  <cp:lastPrinted>2015-09-03T18:13:29Z</cp:lastPrinted>
  <dcterms:created xsi:type="dcterms:W3CDTF">2013-08-17T01:12:26Z</dcterms:created>
  <dcterms:modified xsi:type="dcterms:W3CDTF">2015-09-03T18:14:40Z</dcterms:modified>
</cp:coreProperties>
</file>